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0babc0ef3e94d2c" /><Relationship Type="http://schemas.openxmlformats.org/officeDocument/2006/relationships/extended-properties" Target="/docProps/app.xml" Id="Rbb8d97e7302c4e0f" /><Relationship Type="http://schemas.openxmlformats.org/officeDocument/2006/relationships/officeDocument" Target="/ppt/presentation.xml" Id="Rbfe782a1e9884d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327badb8284731"/>
  </p:sldMasterIdLst>
  <p:notesMasterIdLst>
    <p:notesMasterId xmlns:r="http://schemas.openxmlformats.org/officeDocument/2006/relationships" r:id="Rfb9b5eaf8f1b4184"/>
  </p:notesMasterIdLst>
  <p:sldIdLst>
    <p:sldId xmlns:r="http://schemas.openxmlformats.org/officeDocument/2006/relationships" id="256" r:id="Rbba17c4d3dbf42b4"/>
    <p:sldId xmlns:r="http://schemas.openxmlformats.org/officeDocument/2006/relationships" id="257" r:id="Rc60272f637ef4bd6"/>
    <p:sldId xmlns:r="http://schemas.openxmlformats.org/officeDocument/2006/relationships" id="258" r:id="R2fe55ed7e3cf4f74"/>
    <p:sldId xmlns:r="http://schemas.openxmlformats.org/officeDocument/2006/relationships" id="259" r:id="R3b305121608b42e9"/>
    <p:sldId xmlns:r="http://schemas.openxmlformats.org/officeDocument/2006/relationships" id="260" r:id="Rc59f8954051b491e"/>
    <p:sldId xmlns:r="http://schemas.openxmlformats.org/officeDocument/2006/relationships" id="261" r:id="Rca46ef295a124852"/>
    <p:sldId xmlns:r="http://schemas.openxmlformats.org/officeDocument/2006/relationships" id="262" r:id="Rf7659fa18796402c"/>
    <p:sldId xmlns:r="http://schemas.openxmlformats.org/officeDocument/2006/relationships" id="263" r:id="R40d2d228821f427e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0c6e98564804b1d" /><Relationship Type="http://schemas.openxmlformats.org/officeDocument/2006/relationships/slideMaster" Target="/ppt/slideMasters/slideMaster1.xml" Id="R8c327badb8284731" /><Relationship Type="http://schemas.openxmlformats.org/officeDocument/2006/relationships/notesMaster" Target="/ppt/notesMasters/notesMaster1.xml" Id="Rfb9b5eaf8f1b4184" /><Relationship Type="http://schemas.openxmlformats.org/officeDocument/2006/relationships/presProps" Target="/ppt/presProps.xml" Id="R6350c330c3764192" /><Relationship Type="http://schemas.openxmlformats.org/officeDocument/2006/relationships/tableStyles" Target="/ppt/tableStyles.xml" Id="R4405f7bc84eb4008" /><Relationship Type="http://schemas.openxmlformats.org/officeDocument/2006/relationships/slide" Target="/ppt/slides/slide1.xml" Id="Rbba17c4d3dbf42b4" /><Relationship Type="http://schemas.openxmlformats.org/officeDocument/2006/relationships/slide" Target="/ppt/slides/slide2.xml" Id="Rc60272f637ef4bd6" /><Relationship Type="http://schemas.openxmlformats.org/officeDocument/2006/relationships/slide" Target="/ppt/slides/slide3.xml" Id="R2fe55ed7e3cf4f74" /><Relationship Type="http://schemas.openxmlformats.org/officeDocument/2006/relationships/slide" Target="/ppt/slides/slide4.xml" Id="R3b305121608b42e9" /><Relationship Type="http://schemas.openxmlformats.org/officeDocument/2006/relationships/slide" Target="/ppt/slides/slide5.xml" Id="Rc59f8954051b491e" /><Relationship Type="http://schemas.openxmlformats.org/officeDocument/2006/relationships/slide" Target="/ppt/slides/slide6.xml" Id="Rca46ef295a124852" /><Relationship Type="http://schemas.openxmlformats.org/officeDocument/2006/relationships/slide" Target="/ppt/slides/slide7.xml" Id="Rf7659fa18796402c" /><Relationship Type="http://schemas.openxmlformats.org/officeDocument/2006/relationships/slide" Target="/ppt/slides/slide8.xml" Id="R40d2d228821f427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5b69fa01e68456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61c8596c4824597" /><Relationship Type="http://schemas.openxmlformats.org/officeDocument/2006/relationships/notesMaster" Target="/ppt/notesMasters/notesMaster1.xml" Id="R14d040e8327e427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2cf81374e914176" /><Relationship Type="http://schemas.openxmlformats.org/officeDocument/2006/relationships/notesMaster" Target="/ppt/notesMasters/notesMaster1.xml" Id="R7daf29a51a1c49b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b4c92c39488b49fe" /><Relationship Type="http://schemas.openxmlformats.org/officeDocument/2006/relationships/notesMaster" Target="/ppt/notesMasters/notesMaster1.xml" Id="R0ae515c7bcf642c6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4ea5299593a40cd" /><Relationship Type="http://schemas.openxmlformats.org/officeDocument/2006/relationships/notesMaster" Target="/ppt/notesMasters/notesMaster1.xml" Id="R212ac23ee8a4406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0d279b820f04b91" /><Relationship Type="http://schemas.openxmlformats.org/officeDocument/2006/relationships/notesMaster" Target="/ppt/notesMasters/notesMaster1.xml" Id="Re0289d8f7d4045e6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3ff2c3307154a7b" /><Relationship Type="http://schemas.openxmlformats.org/officeDocument/2006/relationships/notesMaster" Target="/ppt/notesMasters/notesMaster1.xml" Id="Rb579c5c01a564d4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59f5271a5004990" /><Relationship Type="http://schemas.openxmlformats.org/officeDocument/2006/relationships/notesMaster" Target="/ppt/notesMasters/notesMaster1.xml" Id="R099e646c253043c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85e43928cf5f4d6c" /><Relationship Type="http://schemas.openxmlformats.org/officeDocument/2006/relationships/notesMaster" Target="/ppt/notesMasters/notesMaster1.xml" Id="R751f2182d4fc44b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95c75f4d0b416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708f1c516804399" /><Relationship Type="http://schemas.openxmlformats.org/officeDocument/2006/relationships/slideLayout" Target="/ppt/slideLayouts/slideLayout1.xml" Id="R9f66a5acf2244dd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66a5acf2244dd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4e0173f3e4365" /><Relationship Type="http://schemas.openxmlformats.org/officeDocument/2006/relationships/notesSlide" Target="/ppt/notesSlides/notesSlide1.xml" Id="R4528f40a4d584c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cb889d9ca4038" /><Relationship Type="http://schemas.openxmlformats.org/officeDocument/2006/relationships/notesSlide" Target="/ppt/notesSlides/notesSlide2.xml" Id="R8307f61348384f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baf1f9ddb4113" /><Relationship Type="http://schemas.openxmlformats.org/officeDocument/2006/relationships/notesSlide" Target="/ppt/notesSlides/notesSlide3.xml" Id="Re1f423074dbd47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73cdfb13d4945" /><Relationship Type="http://schemas.openxmlformats.org/officeDocument/2006/relationships/notesSlide" Target="/ppt/notesSlides/notesSlide4.xml" Id="R267c369f7b1249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d32d52d644b45" /><Relationship Type="http://schemas.openxmlformats.org/officeDocument/2006/relationships/notesSlide" Target="/ppt/notesSlides/notesSlide5.xml" Id="R1a8935bf4b2540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9dc3441504253" /><Relationship Type="http://schemas.openxmlformats.org/officeDocument/2006/relationships/notesSlide" Target="/ppt/notesSlides/notesSlide6.xml" Id="R2c784634089e48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da183c92e4641" /><Relationship Type="http://schemas.openxmlformats.org/officeDocument/2006/relationships/notesSlide" Target="/ppt/notesSlides/notesSlide7.xml" Id="R0215b519088446d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14d8111124feb" /><Relationship Type="http://schemas.openxmlformats.org/officeDocument/2006/relationships/notesSlide" Target="/ppt/notesSlides/notesSlide8.xml" Id="Ra3e9a9ec2dbd4a6e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717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502C9C9-9E27-4DF9-934D-A75B0F318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FF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3F2AF09-B98A-4832-8FAF-238F66CE1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43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8FF34"/>
                </a:solidFill>
              </a:defRPr>
            </a:pPr>
            <a:r>
              <a:rPr sz="1050" b="1">
                <a:solidFill>
                  <a:srgbClr val="C8FF34"/>
                </a:solidFill>
              </a:rPr>
              <a:t>AI STARTUP GLOBAL · WORKSHOP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D2FD45B-4F33-4704-90E0-711144A61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24000"/>
            <a:ext cx="10001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</a:rPr>
              <a:t>AI Workflow 101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41A20BD-DB11-47DC-8B97-2FAFEEBB76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05050"/>
            <a:ext cx="10477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Build Your First AI Workflow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EB5B906-72F7-4FD8-8076-CF16390BF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86150"/>
            <a:ext cx="7810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B7B4AE"/>
                </a:solidFill>
              </a:defRPr>
            </a:pPr>
            <a:r>
              <a:rPr sz="1650" b="0">
                <a:solidFill>
                  <a:srgbClr val="B7B4AE"/>
                </a:solidFill>
              </a:rPr>
              <a:t>Turn one real task into a repeatable way of working with AI.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5A2C572-AB10-4E74-9CB5-A4CAD094BF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895850"/>
            <a:ext cx="10668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A3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81D62AC-15AF-4AC8-AD26-B412DDE239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19700"/>
            <a:ext cx="666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July 1, 2026 · 6:30–8:00 PM · Vancouver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EC2C6A9-7EF7-4DCC-805D-AF87D1179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61975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817E78"/>
                </a:solidFill>
              </a:defRPr>
            </a:pPr>
            <a:r>
              <a:rPr sz="1125" b="0">
                <a:solidFill>
                  <a:srgbClr val="817E78"/>
                </a:solidFill>
              </a:rPr>
              <a:t>Facilitator: Andrew Zhu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A5816F9-D3F8-45B7-8BBF-4310092B3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5067300"/>
            <a:ext cx="1162050" cy="819150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C8FF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FA2D083-8FFA-4B12-8562-A3A809A10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5143500"/>
            <a:ext cx="11620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600" b="1">
                <a:solidFill>
                  <a:srgbClr val="171717"/>
                </a:solidFill>
              </a:defRPr>
            </a:pPr>
            <a:r>
              <a:rPr sz="3600" b="1">
                <a:solidFill>
                  <a:srgbClr val="171717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68731335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1E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095B4C2-0AB5-4810-80FB-7A1AF0968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6096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25DF5"/>
                </a:solidFill>
              </a:defRPr>
            </a:pPr>
            <a:r>
              <a:rPr sz="975" b="1">
                <a:solidFill>
                  <a:srgbClr val="625DF5"/>
                </a:solidFill>
              </a:rPr>
              <a:t>01 · CORE IDEA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CD2FD64-F9F4-4485-B523-8F2E4B32E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5334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17E78"/>
                </a:solidFill>
              </a:defRPr>
            </a:pPr>
            <a:r>
              <a:rPr sz="975" b="0">
                <a:solidFill>
                  <a:srgbClr val="817E78"/>
                </a:solidFill>
              </a:rPr>
              <a:t>02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42D25DF-4C6B-4B87-8D2A-4AC8317BE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5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B1FDDC3-9482-43B5-949E-3B6744991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2462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817E78"/>
                </a:solidFill>
              </a:defRPr>
            </a:pPr>
            <a:r>
              <a:rPr sz="750" b="0">
                <a:solidFill>
                  <a:srgbClr val="817E78"/>
                </a:solidFill>
              </a:rPr>
              <a:t>AI Startup Global · AI Workflow 101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976002F-0558-4C7B-A546-FEF6D2C11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66800"/>
            <a:ext cx="723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71717"/>
                </a:solidFill>
              </a:defRPr>
            </a:pPr>
            <a:r>
              <a:rPr sz="3150" b="1">
                <a:solidFill>
                  <a:srgbClr val="171717"/>
                </a:solidFill>
              </a:rPr>
              <a:t>What is an AI workflow?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18D9738-5835-4E77-B2BC-02330F46C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85950"/>
            <a:ext cx="8858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817E78"/>
                </a:solidFill>
              </a:defRPr>
            </a:pPr>
            <a:r>
              <a:rPr sz="1500" b="0">
                <a:solidFill>
                  <a:srgbClr val="817E78"/>
                </a:solidFill>
              </a:rPr>
              <a:t>Not one impressive answer—a repeatable sequence you can run, check, and improve.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36C400E-9472-4771-8411-E9A491AB2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25DF5"/>
                </a:solidFill>
              </a:defRPr>
            </a:pPr>
            <a:r>
              <a:rPr sz="1050" b="1">
                <a:solidFill>
                  <a:srgbClr val="625DF5"/>
                </a:solidFill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63A04CB-E1CC-4B8A-8C7B-1DEE063BE4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62350"/>
            <a:ext cx="2333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71717"/>
                </a:solidFill>
              </a:defRPr>
            </a:pPr>
            <a:r>
              <a:rPr sz="2100" b="1">
                <a:solidFill>
                  <a:srgbClr val="171717"/>
                </a:solidFill>
              </a:rPr>
              <a:t>Input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CED8E34-1C62-40F3-AD83-4FE31B856D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95750"/>
            <a:ext cx="22669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817E78"/>
                </a:solidFill>
              </a:defRPr>
            </a:pPr>
            <a:r>
              <a:rPr sz="1200" b="0">
                <a:solidFill>
                  <a:srgbClr val="817E78"/>
                </a:solidFill>
              </a:rPr>
              <a:t>Context, files, goal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D8641E3-5F46-4221-888B-8E90C2DE1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43225" y="3667125"/>
            <a:ext cx="28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625DF5"/>
                </a:solidFill>
              </a:defRPr>
            </a:pPr>
            <a:r>
              <a:rPr sz="1800" b="1">
                <a:solidFill>
                  <a:srgbClr val="625DF5"/>
                </a:solidFill>
              </a:rPr>
              <a:t>→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02858EC-F8EE-4C77-91AE-770E46D42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31432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25DF5"/>
                </a:solidFill>
              </a:defRPr>
            </a:pPr>
            <a:r>
              <a:rPr sz="1050" b="1">
                <a:solidFill>
                  <a:srgbClr val="625DF5"/>
                </a:solidFill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195AB98-3FF4-419E-950B-07DDDD9FC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3562350"/>
            <a:ext cx="2333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71717"/>
                </a:solidFill>
              </a:defRPr>
            </a:pPr>
            <a:r>
              <a:rPr sz="2100" b="1">
                <a:solidFill>
                  <a:srgbClr val="171717"/>
                </a:solidFill>
              </a:rPr>
              <a:t>AI step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086F14B-465C-44B9-94E5-480F48F18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095750"/>
            <a:ext cx="22669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817E78"/>
                </a:solidFill>
              </a:defRPr>
            </a:pPr>
            <a:r>
              <a:rPr sz="1200" b="0">
                <a:solidFill>
                  <a:srgbClr val="817E78"/>
                </a:solidFill>
              </a:rPr>
              <a:t>Prompt + tool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915AB2D-6E8D-4B86-AEE8-2427BDEC2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3667125"/>
            <a:ext cx="28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625DF5"/>
                </a:solidFill>
              </a:defRPr>
            </a:pPr>
            <a:r>
              <a:rPr sz="1800" b="1">
                <a:solidFill>
                  <a:srgbClr val="625DF5"/>
                </a:solidFill>
              </a:rPr>
              <a:t>→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CA0EE92-CAA2-4DCB-BE0C-476C64AEE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31432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25DF5"/>
                </a:solidFill>
              </a:defRPr>
            </a:pPr>
            <a:r>
              <a:rPr sz="1050" b="1">
                <a:solidFill>
                  <a:srgbClr val="625DF5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8E75620-D745-4F91-841A-340A54779C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3562350"/>
            <a:ext cx="2333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71717"/>
                </a:solidFill>
              </a:defRPr>
            </a:pPr>
            <a:r>
              <a:rPr sz="2100" b="1">
                <a:solidFill>
                  <a:srgbClr val="171717"/>
                </a:solidFill>
              </a:rPr>
              <a:t>Review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B4DA268-A3F7-4332-B763-AE41E3C5D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4095750"/>
            <a:ext cx="22669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817E78"/>
                </a:solidFill>
              </a:defRPr>
            </a:pPr>
            <a:r>
              <a:rPr sz="1200" b="0">
                <a:solidFill>
                  <a:srgbClr val="817E78"/>
                </a:solidFill>
              </a:rPr>
              <a:t>Human judgment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572C3F3-C4EE-4599-B4B8-2B04F5DE3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91525" y="3667125"/>
            <a:ext cx="28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625DF5"/>
                </a:solidFill>
              </a:defRPr>
            </a:pPr>
            <a:r>
              <a:rPr sz="1800" b="1">
                <a:solidFill>
                  <a:srgbClr val="625DF5"/>
                </a:solidFill>
              </a:rPr>
              <a:t>→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BA338BC-97FB-4A80-A74D-7E8ECFD15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31432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25DF5"/>
                </a:solidFill>
              </a:defRPr>
            </a:pPr>
            <a:r>
              <a:rPr sz="1050" b="1">
                <a:solidFill>
                  <a:srgbClr val="625DF5"/>
                </a:solidFill>
              </a:rPr>
              <a:t>04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8A6C8AD-275C-4A38-B8DB-F4F484FBB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3562350"/>
            <a:ext cx="2333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71717"/>
                </a:solidFill>
              </a:defRPr>
            </a:pPr>
            <a:r>
              <a:rPr sz="2100" b="1">
                <a:solidFill>
                  <a:srgbClr val="171717"/>
                </a:solidFill>
              </a:rPr>
              <a:t>Output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92B4398-EA4A-49A2-A877-298336B3B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4095750"/>
            <a:ext cx="22669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817E78"/>
                </a:solidFill>
              </a:defRPr>
            </a:pPr>
            <a:r>
              <a:rPr sz="1200" b="0">
                <a:solidFill>
                  <a:srgbClr val="817E78"/>
                </a:solidFill>
              </a:rPr>
              <a:t>Useful deliverable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37C820D-3AEE-4DDE-9023-D07385A21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38750"/>
            <a:ext cx="1066800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17171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42B3277-7A7C-4462-B683-4AEB0ADE3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429250"/>
            <a:ext cx="10096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The test: you can use the same sequence for the same task tomorrow.</a:t>
            </a:r>
          </a:p>
        </p:txBody>
      </p:sp>
    </p:spTree>
    <p:extLst>
      <p:ext uri="{BB962C8B-B14F-4D97-AF65-F5344CB8AC3E}">
        <p14:creationId xmlns:p14="http://schemas.microsoft.com/office/powerpoint/2010/main" val="132272775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1717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736F527-BF37-49B3-A4D3-94571F9C2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6096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8FF34"/>
                </a:solidFill>
              </a:defRPr>
            </a:pPr>
            <a:r>
              <a:rPr sz="975" b="1">
                <a:solidFill>
                  <a:srgbClr val="C8FF34"/>
                </a:solidFill>
              </a:rPr>
              <a:t>02 · PICK THE TASK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96C0B5E-9BE9-4ED6-888A-B314F944F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5334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17E78"/>
                </a:solidFill>
              </a:defRPr>
            </a:pPr>
            <a:r>
              <a:rPr sz="975" b="0">
                <a:solidFill>
                  <a:srgbClr val="817E78"/>
                </a:solidFill>
              </a:rPr>
              <a:t>03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FF44952-6EFD-4F0E-A600-EAB207FAA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35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3391345-464E-4D06-B015-B77E21A6C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2462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817E78"/>
                </a:solidFill>
              </a:defRPr>
            </a:pPr>
            <a:r>
              <a:rPr sz="750" b="0">
                <a:solidFill>
                  <a:srgbClr val="817E78"/>
                </a:solidFill>
              </a:rPr>
              <a:t>AI Startup Global · AI Workflow 101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295E90E-66CD-4D0C-9805-9AA78DD07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66800"/>
            <a:ext cx="1028700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Start with one real, repetitive, low-risk task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E5788A0-80A2-46FA-B3C6-ADCF3CA998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0"/>
            <a:ext cx="7810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C8FF34"/>
                </a:solidFill>
              </a:defRPr>
            </a:pPr>
            <a:r>
              <a:rPr sz="2850" b="1">
                <a:solidFill>
                  <a:srgbClr val="C8FF34"/>
                </a:solidFill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72505F6-382F-4426-A6D0-8FD8D2170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6235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Frequent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2B81504-608D-4583-958A-385775F10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14800"/>
            <a:ext cx="30289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A9A6A0"/>
                </a:solidFill>
              </a:defRPr>
            </a:pPr>
            <a:r>
              <a:rPr sz="1275" b="0">
                <a:solidFill>
                  <a:srgbClr val="A9A6A0"/>
                </a:solidFill>
              </a:rPr>
              <a:t>Happens weekly or more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67B50AA-81E9-42DF-85BC-BDC748216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2857500"/>
            <a:ext cx="7810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C8FF34"/>
                </a:solidFill>
              </a:defRPr>
            </a:pPr>
            <a:r>
              <a:rPr sz="2850" b="1">
                <a:solidFill>
                  <a:srgbClr val="C8FF34"/>
                </a:solidFill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334F5E1-62CB-4ED7-858D-39F52CB11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56235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Friction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F34F4B4-6B84-4D5D-A834-F1AD3C2CA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4114800"/>
            <a:ext cx="30289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A9A6A0"/>
                </a:solidFill>
              </a:defRPr>
            </a:pPr>
            <a:r>
              <a:rPr sz="1275" b="0">
                <a:solidFill>
                  <a:srgbClr val="A9A6A0"/>
                </a:solidFill>
              </a:rPr>
              <a:t>Copying, sorting, summarizing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4490BCA-0876-4144-AFAF-F779BBE60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857500"/>
            <a:ext cx="7810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C8FF34"/>
                </a:solidFill>
              </a:defRPr>
            </a:pPr>
            <a:r>
              <a:rPr sz="2850" b="1">
                <a:solidFill>
                  <a:srgbClr val="C8FF34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4A8C109-5FAE-45BB-BA6C-D5FAABAFC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56235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Clear output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9EC8D77-642E-430F-9F6B-E6E8D509E5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4114800"/>
            <a:ext cx="30289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A9A6A0"/>
                </a:solidFill>
              </a:defRPr>
            </a:pPr>
            <a:r>
              <a:rPr sz="1275" b="0">
                <a:solidFill>
                  <a:srgbClr val="A9A6A0"/>
                </a:solidFill>
              </a:rPr>
              <a:t>You know what ‘done’ looks like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2B5D454-9CEE-4AE6-8CC9-E654E32B2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29250"/>
            <a:ext cx="9525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C8FF34"/>
                </a:solidFill>
              </a:defRPr>
            </a:pPr>
            <a:r>
              <a:rPr sz="1575" b="1">
                <a:solidFill>
                  <a:srgbClr val="C8FF34"/>
                </a:solidFill>
              </a:rPr>
              <a:t>Exercise: name one repeated task you want to reduce this week.</a:t>
            </a:r>
          </a:p>
        </p:txBody>
      </p:sp>
    </p:spTree>
    <p:extLst>
      <p:ext uri="{BB962C8B-B14F-4D97-AF65-F5344CB8AC3E}">
        <p14:creationId xmlns:p14="http://schemas.microsoft.com/office/powerpoint/2010/main" val="65559718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4F1E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D6E91E0-969F-424D-B0B4-448E455D6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6096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25DF5"/>
                </a:solidFill>
              </a:defRPr>
            </a:pPr>
            <a:r>
              <a:rPr sz="975" b="1">
                <a:solidFill>
                  <a:srgbClr val="625DF5"/>
                </a:solidFill>
              </a:rPr>
              <a:t>03 · PROMPT STRUCTURE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66B42A2-F0D0-407C-BF73-420CEE0A9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5334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17E78"/>
                </a:solidFill>
              </a:defRPr>
            </a:pPr>
            <a:r>
              <a:rPr sz="975" b="0">
                <a:solidFill>
                  <a:srgbClr val="817E78"/>
                </a:solidFill>
              </a:rPr>
              <a:t>04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D2E8CCD-D010-42B4-BFDC-178EA6685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5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5851ADF-08FD-42D1-A338-8AAF24150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2462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817E78"/>
                </a:solidFill>
              </a:defRPr>
            </a:pPr>
            <a:r>
              <a:rPr sz="750" b="0">
                <a:solidFill>
                  <a:srgbClr val="817E78"/>
                </a:solidFill>
              </a:rPr>
              <a:t>AI Startup Global · AI Workflow 101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173826B-3550-4476-82C2-DE5D14CF5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66800"/>
            <a:ext cx="9334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71717"/>
                </a:solidFill>
              </a:defRPr>
            </a:pPr>
            <a:r>
              <a:rPr sz="3150" b="1">
                <a:solidFill>
                  <a:srgbClr val="171717"/>
                </a:solidFill>
              </a:rPr>
              <a:t>Five parts of a reusable prompt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798FD64-510B-4505-A73B-C2648E845A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9800"/>
            <a:ext cx="95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25D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BAE59C1-11B9-4C04-9C1E-DDEC75D80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286000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1717"/>
                </a:solidFill>
              </a:defRPr>
            </a:pPr>
            <a:r>
              <a:rPr sz="1800" b="1">
                <a:solidFill>
                  <a:srgbClr val="171717"/>
                </a:solidFill>
              </a:rPr>
              <a:t>Goal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45D26FA-1657-444D-9771-ACC07EECF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324100"/>
            <a:ext cx="723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817E78"/>
                </a:solidFill>
              </a:defRPr>
            </a:pPr>
            <a:r>
              <a:rPr sz="1275" b="0">
                <a:solidFill>
                  <a:srgbClr val="817E78"/>
                </a:solidFill>
              </a:rPr>
              <a:t>What must be done?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D2C01F6-6FAA-488D-AF09-35DA3B339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33700"/>
            <a:ext cx="95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25D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26E2C59-7E51-437E-B9B7-3263A6214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009900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1717"/>
                </a:solidFill>
              </a:defRPr>
            </a:pPr>
            <a:r>
              <a:rPr sz="1800" b="1">
                <a:solidFill>
                  <a:srgbClr val="171717"/>
                </a:solidFill>
              </a:rPr>
              <a:t>Context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7ABF5E7-7053-4966-804A-A4F3A8179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3048000"/>
            <a:ext cx="723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817E78"/>
                </a:solidFill>
              </a:defRPr>
            </a:pPr>
            <a:r>
              <a:rPr sz="1275" b="0">
                <a:solidFill>
                  <a:srgbClr val="817E78"/>
                </a:solidFill>
              </a:rPr>
              <a:t>Who will use it?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C6E9321-82D0-4116-A89D-519459EB7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57600"/>
            <a:ext cx="95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25D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EFD37CE-281F-4FF6-98AA-187C0D1BE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733800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1717"/>
                </a:solidFill>
              </a:defRPr>
            </a:pPr>
            <a:r>
              <a:rPr sz="1800" b="1">
                <a:solidFill>
                  <a:srgbClr val="171717"/>
                </a:solidFill>
              </a:rPr>
              <a:t>Input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7FB77D7-3499-4C86-B699-0B20F29E4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3771900"/>
            <a:ext cx="723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817E78"/>
                </a:solidFill>
              </a:defRPr>
            </a:pPr>
            <a:r>
              <a:rPr sz="1275" b="0">
                <a:solidFill>
                  <a:srgbClr val="817E78"/>
                </a:solidFill>
              </a:rPr>
              <a:t>What source material?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12FF7A0-0734-477E-9892-401C5A06E8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81500"/>
            <a:ext cx="95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25D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BF8596C-09C2-4F2D-B737-2C3597B57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457700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1717"/>
                </a:solidFill>
              </a:defRPr>
            </a:pPr>
            <a:r>
              <a:rPr sz="1800" b="1">
                <a:solidFill>
                  <a:srgbClr val="171717"/>
                </a:solidFill>
              </a:rPr>
              <a:t>Constraints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B93B94D-3FA0-41D9-BAFF-E9A8BCA809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4495800"/>
            <a:ext cx="723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817E78"/>
                </a:solidFill>
              </a:defRPr>
            </a:pPr>
            <a:r>
              <a:rPr sz="1275" b="0">
                <a:solidFill>
                  <a:srgbClr val="817E78"/>
                </a:solidFill>
              </a:rPr>
              <a:t>What must be avoided?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C974583-AEB8-449F-9216-169B37DEB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05400"/>
            <a:ext cx="95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FF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D1515BB-0779-4F0C-8E88-319AB9565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181600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1717"/>
                </a:solidFill>
              </a:defRPr>
            </a:pPr>
            <a:r>
              <a:rPr sz="1800" b="1">
                <a:solidFill>
                  <a:srgbClr val="171717"/>
                </a:solidFill>
              </a:rPr>
              <a:t>Output format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B8E7B39-5F49-4C23-B7B6-951554E8C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5219700"/>
            <a:ext cx="723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817E78"/>
                </a:solidFill>
              </a:defRPr>
            </a:pPr>
            <a:r>
              <a:rPr sz="1275" b="0">
                <a:solidFill>
                  <a:srgbClr val="817E78"/>
                </a:solidFill>
              </a:rPr>
              <a:t>Exactly what shape?</a:t>
            </a:r>
          </a:p>
        </p:txBody>
      </p:sp>
    </p:spTree>
    <p:extLst>
      <p:ext uri="{BB962C8B-B14F-4D97-AF65-F5344CB8AC3E}">
        <p14:creationId xmlns:p14="http://schemas.microsoft.com/office/powerpoint/2010/main" val="101989725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1717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EA5A644-8035-4E97-B40A-37518F6F0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6096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8FF34"/>
                </a:solidFill>
              </a:defRPr>
            </a:pPr>
            <a:r>
              <a:rPr sz="975" b="1">
                <a:solidFill>
                  <a:srgbClr val="C8FF34"/>
                </a:solidFill>
              </a:rPr>
              <a:t>04 · EXAMPLE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BCD28EE-65A8-4629-9870-0175FE334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5334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17E78"/>
                </a:solidFill>
              </a:defRPr>
            </a:pPr>
            <a:r>
              <a:rPr sz="975" b="0">
                <a:solidFill>
                  <a:srgbClr val="817E78"/>
                </a:solidFill>
              </a:rPr>
              <a:t>05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7C8F70D-7115-4910-B4BF-7F84BEDA1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35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8B8D38D-E732-4873-8F03-39F796210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2462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817E78"/>
                </a:solidFill>
              </a:defRPr>
            </a:pPr>
            <a:r>
              <a:rPr sz="750" b="0">
                <a:solidFill>
                  <a:srgbClr val="817E78"/>
                </a:solidFill>
              </a:rPr>
              <a:t>AI Startup Global · AI Workflow 101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5EF7C91-5747-44C4-92F1-82CE7DD47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66800"/>
            <a:ext cx="10287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Example: turn messy meeting notes into action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C7434CC-8CB8-42B5-8528-CB66225E8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86000"/>
            <a:ext cx="190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8FF34"/>
                </a:solidFill>
              </a:defRPr>
            </a:pPr>
            <a:r>
              <a:rPr sz="1050" b="1">
                <a:solidFill>
                  <a:srgbClr val="C8FF34"/>
                </a:solidFill>
              </a:rPr>
              <a:t>INPUT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A9FDE38-63DE-4F1D-AECA-DE5C7D2139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86050"/>
            <a:ext cx="4286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Notes, attendees, deadlines, language requirement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0E632FD-4A85-4BF8-9915-DDDAF7BEF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3048000"/>
            <a:ext cx="762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3600" b="1">
                <a:solidFill>
                  <a:srgbClr val="C8FF34"/>
                </a:solidFill>
              </a:defRPr>
            </a:pPr>
            <a:r>
              <a:rPr sz="3600" b="1">
                <a:solidFill>
                  <a:srgbClr val="C8FF34"/>
                </a:solidFill>
              </a:rPr>
              <a:t>→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B21F196-1D7D-40D1-BA4C-FB8E1955B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2286000"/>
            <a:ext cx="190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8FF34"/>
                </a:solidFill>
              </a:defRPr>
            </a:pPr>
            <a:r>
              <a:rPr sz="1050" b="1">
                <a:solidFill>
                  <a:srgbClr val="C8FF34"/>
                </a:solidFill>
              </a:rPr>
              <a:t>OUTPUT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4A50805-95CC-45D7-878E-4FC791F64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2686050"/>
            <a:ext cx="4286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① 5-line summary</a:t>
            </a:r>
          </a:p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② Owner + due date</a:t>
            </a:r>
          </a:p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③ Bilingual follow-up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6B22690-A25B-4D27-9F7B-062133730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76800"/>
            <a:ext cx="10572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A3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78682D9-6700-415A-B9EB-2B466286E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38750"/>
            <a:ext cx="10477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9A6A0"/>
                </a:solidFill>
              </a:defRPr>
            </a:pPr>
            <a:r>
              <a:rPr sz="1425" b="0">
                <a:solidFill>
                  <a:srgbClr val="A9A6A0"/>
                </a:solidFill>
              </a:rPr>
              <a:t>Human responsibility: verify facts, set priorities, decide what gets sent.</a:t>
            </a:r>
          </a:p>
        </p:txBody>
      </p:sp>
    </p:spTree>
    <p:extLst>
      <p:ext uri="{BB962C8B-B14F-4D97-AF65-F5344CB8AC3E}">
        <p14:creationId xmlns:p14="http://schemas.microsoft.com/office/powerpoint/2010/main" val="38048437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4F1E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4871B34-9573-4BE8-B74B-CB65A36A1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6096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25DF5"/>
                </a:solidFill>
              </a:defRPr>
            </a:pPr>
            <a:r>
              <a:rPr sz="975" b="1">
                <a:solidFill>
                  <a:srgbClr val="625DF5"/>
                </a:solidFill>
              </a:rPr>
              <a:t>05 · BUILD IT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85DFC1C-273C-485F-9F83-FB1FEC11A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5334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17E78"/>
                </a:solidFill>
              </a:defRPr>
            </a:pPr>
            <a:r>
              <a:rPr sz="975" b="0">
                <a:solidFill>
                  <a:srgbClr val="817E78"/>
                </a:solidFill>
              </a:rPr>
              <a:t>06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0B880D1-1E9F-46A9-A9C2-8FA592353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5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5ABFC74-B015-400D-A66B-65E112748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2462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817E78"/>
                </a:solidFill>
              </a:defRPr>
            </a:pPr>
            <a:r>
              <a:rPr sz="750" b="0">
                <a:solidFill>
                  <a:srgbClr val="817E78"/>
                </a:solidFill>
              </a:rPr>
              <a:t>AI Startup Global · AI Workflow 101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26255EA-7A0E-4315-9723-9FDAF65C9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66800"/>
            <a:ext cx="8572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71717"/>
                </a:solidFill>
              </a:defRPr>
            </a:pPr>
            <a:r>
              <a:rPr sz="3150" b="1">
                <a:solidFill>
                  <a:srgbClr val="171717"/>
                </a:solidFill>
              </a:rPr>
              <a:t>Your first workflow canvas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442102C-58A0-4830-BCEF-ACCE4CECF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38400"/>
            <a:ext cx="361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25DF5"/>
                </a:solidFill>
              </a:defRPr>
            </a:pPr>
            <a:r>
              <a:rPr sz="975" b="1">
                <a:solidFill>
                  <a:srgbClr val="625DF5"/>
                </a:solidFill>
              </a:rPr>
              <a:t>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A69DF78-42A4-4B4B-BCF0-E3411DF00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76550"/>
            <a:ext cx="1562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1717"/>
                </a:solidFill>
              </a:defRPr>
            </a:pPr>
            <a:r>
              <a:rPr sz="1875" b="1">
                <a:solidFill>
                  <a:srgbClr val="171717"/>
                </a:solidFill>
              </a:rPr>
              <a:t>Task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10F4788-E47A-4D44-A6D6-2E0BBFF0B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43300"/>
            <a:ext cx="15621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C6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7CF1B52-DE0D-4F2C-91CF-997825D1B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90950"/>
            <a:ext cx="1524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817E78"/>
                </a:solidFill>
              </a:defRPr>
            </a:pPr>
            <a:r>
              <a:rPr sz="1200" b="0">
                <a:solidFill>
                  <a:srgbClr val="817E78"/>
                </a:solidFill>
              </a:rPr>
              <a:t>I want less…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F167E38-EA30-4E13-B416-6BFEDF586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2438400"/>
            <a:ext cx="361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25DF5"/>
                </a:solidFill>
              </a:defRPr>
            </a:pPr>
            <a:r>
              <a:rPr sz="975" b="1">
                <a:solidFill>
                  <a:srgbClr val="625DF5"/>
                </a:solidFill>
              </a:rPr>
              <a:t>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A7C05CB-B827-40F3-BB3F-D34CFEB80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2876550"/>
            <a:ext cx="1562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1717"/>
                </a:solidFill>
              </a:defRPr>
            </a:pPr>
            <a:r>
              <a:rPr sz="1875" b="1">
                <a:solidFill>
                  <a:srgbClr val="171717"/>
                </a:solidFill>
              </a:rPr>
              <a:t>Trigger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24015F6-9568-4717-915A-3D833E6326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3543300"/>
            <a:ext cx="15621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C6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6CACF39-7C9F-4188-BFA9-5476CC6F8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3790950"/>
            <a:ext cx="1524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817E78"/>
                </a:solidFill>
              </a:defRPr>
            </a:pPr>
            <a:r>
              <a:rPr sz="1200" b="0">
                <a:solidFill>
                  <a:srgbClr val="817E78"/>
                </a:solidFill>
              </a:rPr>
              <a:t>When…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5BF9C79-0C39-4427-AF2D-6C333C62E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2438400"/>
            <a:ext cx="361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25DF5"/>
                </a:solidFill>
              </a:defRPr>
            </a:pPr>
            <a:r>
              <a:rPr sz="975" b="1">
                <a:solidFill>
                  <a:srgbClr val="625DF5"/>
                </a:solidFill>
              </a:rPr>
              <a:t>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018CFD9-D2AF-47B3-8377-BE5679222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2876550"/>
            <a:ext cx="1562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1717"/>
                </a:solidFill>
              </a:defRPr>
            </a:pPr>
            <a:r>
              <a:rPr sz="1875" b="1">
                <a:solidFill>
                  <a:srgbClr val="171717"/>
                </a:solidFill>
              </a:rPr>
              <a:t>Input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DDD9DD4-5483-455D-A5A4-65E5F0B58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3543300"/>
            <a:ext cx="15621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C6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BCA9255-3A87-4C29-B067-B8A407CAB3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3790950"/>
            <a:ext cx="1524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817E78"/>
                </a:solidFill>
              </a:defRPr>
            </a:pPr>
            <a:r>
              <a:rPr sz="1200" b="0">
                <a:solidFill>
                  <a:srgbClr val="817E78"/>
                </a:solidFill>
              </a:rPr>
              <a:t>I provide…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5B183AF-B58C-4415-9D51-6C350BD4B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2438400"/>
            <a:ext cx="361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25DF5"/>
                </a:solidFill>
              </a:defRPr>
            </a:pPr>
            <a:r>
              <a:rPr sz="975" b="1">
                <a:solidFill>
                  <a:srgbClr val="625DF5"/>
                </a:solidFill>
              </a:rPr>
              <a:t>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FCB498B-39C1-4148-81BE-4F88CB562D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2876550"/>
            <a:ext cx="1562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1717"/>
                </a:solidFill>
              </a:defRPr>
            </a:pPr>
            <a:r>
              <a:rPr sz="1875" b="1">
                <a:solidFill>
                  <a:srgbClr val="171717"/>
                </a:solidFill>
              </a:rPr>
              <a:t>AI step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818538F-0788-4D2C-9384-7A29035B4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3543300"/>
            <a:ext cx="15621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C6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6A0BADB-B9EA-4DF6-B05B-4399F61E9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3790950"/>
            <a:ext cx="1524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817E78"/>
                </a:solidFill>
              </a:defRPr>
            </a:pPr>
            <a:r>
              <a:rPr sz="1200" b="0">
                <a:solidFill>
                  <a:srgbClr val="817E78"/>
                </a:solidFill>
              </a:rPr>
              <a:t>AI will…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B7B8111-9EF8-46F8-B054-A3BBABE3F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2438400"/>
            <a:ext cx="361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25DF5"/>
                </a:solidFill>
              </a:defRPr>
            </a:pPr>
            <a:r>
              <a:rPr sz="975" b="1">
                <a:solidFill>
                  <a:srgbClr val="625DF5"/>
                </a:solidFill>
              </a:rPr>
              <a:t>5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EC3520B-F6FC-487A-AE0B-58F26E936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2876550"/>
            <a:ext cx="1562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1717"/>
                </a:solidFill>
              </a:defRPr>
            </a:pPr>
            <a:r>
              <a:rPr sz="1875" b="1">
                <a:solidFill>
                  <a:srgbClr val="171717"/>
                </a:solidFill>
              </a:rPr>
              <a:t>Review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C178C6C-34D1-4EDE-BB61-5B23517E44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543300"/>
            <a:ext cx="15621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C6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665190A-4048-494D-B9A2-228D55F29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790950"/>
            <a:ext cx="1524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817E78"/>
                </a:solidFill>
              </a:defRPr>
            </a:pPr>
            <a:r>
              <a:rPr sz="1200" b="0">
                <a:solidFill>
                  <a:srgbClr val="817E78"/>
                </a:solidFill>
              </a:rPr>
              <a:t>I verify…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7460882-218B-48F8-9300-E7FE028DD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2438400"/>
            <a:ext cx="361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25DF5"/>
                </a:solidFill>
              </a:defRPr>
            </a:pPr>
            <a:r>
              <a:rPr sz="975" b="1">
                <a:solidFill>
                  <a:srgbClr val="625DF5"/>
                </a:solidFill>
              </a:rPr>
              <a:t>6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928459A-B7C8-4191-817A-4C7BDAF24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2876550"/>
            <a:ext cx="1562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1717"/>
                </a:solidFill>
              </a:defRPr>
            </a:pPr>
            <a:r>
              <a:rPr sz="1875" b="1">
                <a:solidFill>
                  <a:srgbClr val="171717"/>
                </a:solidFill>
              </a:rPr>
              <a:t>Output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2C75746-B71A-419B-8FE4-DA9A98A4E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3543300"/>
            <a:ext cx="15621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FF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CFA8EAF-7C0D-4924-AC0D-0532DCC7A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3790950"/>
            <a:ext cx="1524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817E78"/>
                </a:solidFill>
              </a:defRPr>
            </a:pPr>
            <a:r>
              <a:rPr sz="1200" b="0">
                <a:solidFill>
                  <a:srgbClr val="817E78"/>
                </a:solidFill>
              </a:rPr>
              <a:t>I get…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6BF4412-9F04-4FAD-8EAE-0F4D2C722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05400"/>
            <a:ext cx="1062990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625D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92AF0D7-503A-482B-ADCF-415B1F24E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305425"/>
            <a:ext cx="10096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Make it work first. Make it elegant second.</a:t>
            </a:r>
          </a:p>
        </p:txBody>
      </p:sp>
    </p:spTree>
    <p:extLst>
      <p:ext uri="{BB962C8B-B14F-4D97-AF65-F5344CB8AC3E}">
        <p14:creationId xmlns:p14="http://schemas.microsoft.com/office/powerpoint/2010/main" val="55614005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1717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BE38DB6-6121-4868-9317-DA0328DBF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6096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8FF34"/>
                </a:solidFill>
              </a:defRPr>
            </a:pPr>
            <a:r>
              <a:rPr sz="975" b="1">
                <a:solidFill>
                  <a:srgbClr val="C8FF34"/>
                </a:solidFill>
              </a:rPr>
              <a:t>06 · TEST &amp; IMPROVE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B2CFEF1-DACE-4209-A4F4-1358E13FD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5334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17E78"/>
                </a:solidFill>
              </a:defRPr>
            </a:pPr>
            <a:r>
              <a:rPr sz="975" b="0">
                <a:solidFill>
                  <a:srgbClr val="817E78"/>
                </a:solidFill>
              </a:rPr>
              <a:t>07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5C876D9-E416-4F8A-85C0-67B05758D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35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874DE48-A1F0-4503-A6A2-507639F90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2462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817E78"/>
                </a:solidFill>
              </a:defRPr>
            </a:pPr>
            <a:r>
              <a:rPr sz="750" b="0">
                <a:solidFill>
                  <a:srgbClr val="817E78"/>
                </a:solidFill>
              </a:rPr>
              <a:t>AI Startup Global · AI Workflow 101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277596C-6E40-45C6-9333-0EFF29AE1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66800"/>
            <a:ext cx="9144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FFFFFF"/>
                </a:solidFill>
              </a:defRPr>
            </a:pPr>
            <a:r>
              <a:rPr sz="3300" b="1">
                <a:solidFill>
                  <a:srgbClr val="FFFFFF"/>
                </a:solidFill>
              </a:rPr>
              <a:t>Change one variable at a time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E0FFA10-7430-4A62-B885-45DA10971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38400"/>
            <a:ext cx="66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C8FF34"/>
                </a:solidFill>
              </a:defRPr>
            </a:pPr>
            <a:r>
              <a:rPr sz="1650" b="1">
                <a:solidFill>
                  <a:srgbClr val="C8FF34"/>
                </a:solidFill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A1D00DC-087D-438B-95B7-ADAE83282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400300"/>
            <a:ext cx="7810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FFFFF"/>
                </a:solidFill>
              </a:defRPr>
            </a:pPr>
            <a:r>
              <a:rPr sz="2025" b="1">
                <a:solidFill>
                  <a:srgbClr val="FFFFFF"/>
                </a:solidFill>
              </a:rPr>
              <a:t>Is it accurate?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33210FC-0C55-4E16-8F61-4F75AF052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90900"/>
            <a:ext cx="66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C8FF34"/>
                </a:solidFill>
              </a:defRPr>
            </a:pPr>
            <a:r>
              <a:rPr sz="1650" b="1">
                <a:solidFill>
                  <a:srgbClr val="C8FF34"/>
                </a:solidFill>
              </a:rPr>
              <a:t>02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3D29F57-91AD-471E-9F56-42F1462CF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352800"/>
            <a:ext cx="7810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FFFFF"/>
                </a:solidFill>
              </a:defRPr>
            </a:pPr>
            <a:r>
              <a:rPr sz="2025" b="1">
                <a:solidFill>
                  <a:srgbClr val="FFFFFF"/>
                </a:solidFill>
              </a:rPr>
              <a:t>Is the output usable?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7290338-03F8-4BAD-A9CA-BD9D6E659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43400"/>
            <a:ext cx="66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C8FF34"/>
                </a:solidFill>
              </a:defRPr>
            </a:pPr>
            <a:r>
              <a:rPr sz="1650" b="1">
                <a:solidFill>
                  <a:srgbClr val="C8FF34"/>
                </a:solidFill>
              </a:rPr>
              <a:t>03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CDEA848-4588-48F8-8E5D-BD64293C8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4305300"/>
            <a:ext cx="7810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FFFFF"/>
                </a:solidFill>
              </a:defRPr>
            </a:pPr>
            <a:r>
              <a:rPr sz="2025" b="1">
                <a:solidFill>
                  <a:srgbClr val="FFFFFF"/>
                </a:solidFill>
              </a:rPr>
              <a:t>Where is human judgment still needed?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AEFD904-0E98-4D52-B172-EA715743E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10200"/>
            <a:ext cx="10572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A3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7A3B0AE-0749-49EC-B5F9-4FD02C2224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95950"/>
            <a:ext cx="1047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9A6A0"/>
                </a:solidFill>
              </a:defRPr>
            </a:pPr>
            <a:r>
              <a:rPr sz="1350" b="0">
                <a:solidFill>
                  <a:srgbClr val="A9A6A0"/>
                </a:solidFill>
              </a:rPr>
              <a:t>Save versions · Log failures · Protect privacy · Review high-impact outputs</a:t>
            </a:r>
          </a:p>
        </p:txBody>
      </p:sp>
    </p:spTree>
    <p:extLst>
      <p:ext uri="{BB962C8B-B14F-4D97-AF65-F5344CB8AC3E}">
        <p14:creationId xmlns:p14="http://schemas.microsoft.com/office/powerpoint/2010/main" val="680932925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C8FF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0C2B315-6BC2-42D3-9E25-5E9EC9CE5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52500"/>
            <a:ext cx="10668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171717"/>
                </a:solidFill>
              </a:defRPr>
            </a:pPr>
            <a:r>
              <a:rPr sz="3225" b="1">
                <a:solidFill>
                  <a:srgbClr val="171717"/>
                </a:solidFill>
              </a:rPr>
              <a:t>You are not leaving with one prompt.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E0FE38B-B0E5-4A0F-9A40-3F2872E81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38300"/>
            <a:ext cx="1066800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050" b="1">
                <a:solidFill>
                  <a:srgbClr val="171717"/>
                </a:solidFill>
              </a:defRPr>
            </a:pPr>
            <a:r>
              <a:rPr sz="4050" b="1">
                <a:solidFill>
                  <a:srgbClr val="171717"/>
                </a:solidFill>
              </a:rPr>
              <a:t>You are leaving with a system that gets better.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0594FCF-0CD4-44C1-A175-5F5B50E3E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14750"/>
            <a:ext cx="10572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71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E75BF8A-C594-4387-9847-2E75B7917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14800"/>
            <a:ext cx="1905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71717"/>
                </a:solidFill>
              </a:defRPr>
            </a:pPr>
            <a:r>
              <a:rPr sz="1050" b="1">
                <a:solidFill>
                  <a:srgbClr val="171717"/>
                </a:solidFill>
              </a:rPr>
              <a:t>NEXT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764CB62-C06D-4BEE-891B-DA8AE4D8BE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33900"/>
            <a:ext cx="10096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1717"/>
                </a:solidFill>
              </a:defRPr>
            </a:pPr>
            <a:r>
              <a:rPr sz="1875" b="1">
                <a:solidFill>
                  <a:srgbClr val="171717"/>
                </a:solidFill>
              </a:rPr>
              <a:t>Complete the workbook · Run one real task · Record one improvement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E94D034-3AC1-4BA9-8FB9-25D21C31F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00750"/>
            <a:ext cx="571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1717"/>
                </a:solidFill>
              </a:defRPr>
            </a:pPr>
            <a:r>
              <a:rPr sz="1200" b="1">
                <a:solidFill>
                  <a:srgbClr val="171717"/>
                </a:solidFill>
              </a:rPr>
              <a:t>AI Startup Global</a:t>
            </a:r>
          </a:p>
        </p:txBody>
      </p:sp>
    </p:spTree>
    <p:extLst>
      <p:ext uri="{BB962C8B-B14F-4D97-AF65-F5344CB8AC3E}">
        <p14:creationId xmlns:p14="http://schemas.microsoft.com/office/powerpoint/2010/main" val="77248381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2026-07-01T22:58:13.4140000Z</dcterms:created>
  <dcterms:modified xsi:type="dcterms:W3CDTF">2026-07-01T22:58:13.4140000Z</dcterms:modified>
</coreProperties>
</file>